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Josefin Sans"/>
      <p:regular r:id="rId24"/>
      <p:bold r:id="rId25"/>
      <p:italic r:id="rId26"/>
      <p:boldItalic r:id="rId27"/>
    </p:embeddedFont>
    <p:embeddedFont>
      <p:font typeface="Karl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592">
          <p15:clr>
            <a:srgbClr val="9AA0A6"/>
          </p15:clr>
        </p15:guide>
        <p15:guide id="4" orient="horz" pos="432">
          <p15:clr>
            <a:srgbClr val="9AA0A6"/>
          </p15:clr>
        </p15:guide>
        <p15:guide id="5" pos="2808">
          <p15:clr>
            <a:srgbClr val="9AA0A6"/>
          </p15:clr>
        </p15:guide>
        <p15:guide id="6" orient="horz" pos="2160">
          <p15:clr>
            <a:srgbClr val="9AA0A6"/>
          </p15:clr>
        </p15:guide>
        <p15:guide id="7" orient="horz" pos="9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592"/>
        <p:guide pos="432" orient="horz"/>
        <p:guide pos="2808"/>
        <p:guide pos="2160" orient="horz"/>
        <p:guide pos="9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Josefin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osefinSans-italic.fntdata"/><Relationship Id="rId25" Type="http://schemas.openxmlformats.org/officeDocument/2006/relationships/font" Target="fonts/JosefinSans-bold.fntdata"/><Relationship Id="rId28" Type="http://schemas.openxmlformats.org/officeDocument/2006/relationships/font" Target="fonts/Karla-regular.fntdata"/><Relationship Id="rId27" Type="http://schemas.openxmlformats.org/officeDocument/2006/relationships/font" Target="fonts/Josefi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l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rla-boldItalic.fntdata"/><Relationship Id="rId30" Type="http://schemas.openxmlformats.org/officeDocument/2006/relationships/font" Target="fonts/Kar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9b9d72fe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9b9d72fe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assume a single member LLC.  taxed as a disregarded entity.  Sole Proprietorship.   Schedule C on your personal 1040.   Cash &amp; Accrual were same for 2017.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b9d72fe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9b9d72fe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Accounting Equation  Assets = Liabilities + 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Assets - What we Own or are Owed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Liabiltiies - What we Owe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9b9d72fe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9b9d72fe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073634e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9073634e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9073634e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9073634e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9073634e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9073634e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ffeb450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ffeb450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9b9d72fea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9b9d72fea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ffeb4505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6ffeb4505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9073634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9073634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Nashville just hosted the nfl draft.  How many people watched or went downtown?  And how many hid inside and waited for it all to be over?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tried my best to avoid it this year, but in 2011 we were glued to the TV.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/>
            </a:br>
            <a:r>
              <a:rPr lang="en" sz="1000"/>
              <a:t>My business partner, John and I had been trying to narrow down our search for Where to start our business. </a:t>
            </a:r>
            <a:br>
              <a:rPr lang="en" sz="1000"/>
            </a:br>
            <a:br>
              <a:rPr lang="en" sz="1000"/>
            </a:br>
            <a:r>
              <a:rPr lang="en" sz="1000"/>
              <a:t>We had grown up in a small town in PA with 5,000 people. But Now we were living in 2 different states. </a:t>
            </a:r>
            <a:br>
              <a:rPr lang="en" sz="1000"/>
            </a:b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“Maybe we should check out wherever Colin ends up”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/>
            </a:br>
            <a:r>
              <a:rPr lang="en" sz="1000"/>
              <a:t>so there We were family and friends all gathered around the TV when the </a:t>
            </a:r>
            <a:r>
              <a:rPr lang="en" sz="1000"/>
              <a:t>announcement</a:t>
            </a:r>
            <a:r>
              <a:rPr lang="en" sz="1000"/>
              <a:t> came: “With the 109th pick of the 2011 NFL draft, the Tennessee Titans select Linebacker Colin McCarthy.”</a:t>
            </a:r>
            <a:br>
              <a:rPr lang="en" sz="1000"/>
            </a:br>
            <a:br>
              <a:rPr lang="en" sz="1000"/>
            </a:br>
            <a:r>
              <a:rPr lang="en" sz="1000"/>
              <a:t>And with that, the three of us were on our way to Nashville. One to work a job and the other 2 to start a company. </a:t>
            </a:r>
            <a:br>
              <a:rPr lang="en" sz="1000"/>
            </a:br>
            <a:br>
              <a:rPr lang="en" sz="1000"/>
            </a:br>
            <a:r>
              <a:rPr lang="en" sz="1000"/>
              <a:t>So that’s HOW we got to Nashville, but the WHY we started compass east came a few years earlier. </a:t>
            </a:r>
            <a:br>
              <a:rPr lang="en" sz="1000"/>
            </a:b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Auditors. Wanted to solve problems and be part of the solution.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Compass East was Born.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Compass East is a tech-enabled, outsourced finance and accounting firm for growing companies.  Rather than hiring a department full of F&amp;A people, we become that department for our clients.  </a:t>
            </a:r>
            <a:br>
              <a:rPr lang="en" sz="800">
                <a:solidFill>
                  <a:schemeClr val="dk2"/>
                </a:solidFill>
              </a:rPr>
            </a:b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9073634e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9073634e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lot has changed since our start in 2011.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grown from a team of 2 to a team of 17 people.  We managed just shy of $100MM in assets and $75MM in revenue for our clients.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learned a lot along the way and I’d like to share some of those shortcuts with you today.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9073634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9073634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9073634e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9073634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QBO - this is your accounting system, it holds the general ledger which is the record of all of your business transactions.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Bill.com - an Accounts Receivable and Accounts Payable system. Collecting on invoices and paying your bills.   this extends the functionality of QBO.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Gusto - this is the most straightforward and user-friendly payroll system we have found.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- We are going to cover a high-level overview of these 3 systems.  Then I’d like to spend the majority of our time diving into the financial statements and how these systems interact with your financials.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can jot down any questions, I’ll take a few at the end of the systems review and then we will have time at the end for any questions.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073634e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9073634e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Why QBO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go to both intuit QB connect and Xerocon (Xero is a competing cloud-based accounting software).  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Intuit is a $6B annual revenue company.  In 2018, $1.2B came from QBO and their online ecosystem, 40% growth YoY.  $1.8B came from their desktop ecosystem, 8% YoY growth. 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QBO - 3.4MM subscribers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Xero is a $400MM annual revenue company.  1.3 MM subscribers.  Only 10% of those subscribers are in North America, they are primarily an Australia/New Zealand company.  Xero grew operating revenue by 38%. YoY.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move to the cloud - why not to use desktop accounting software: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At QBO Connect, there is a small section of the convention center dedicated to the Desktop QB - maybe 5% of the whole space.  The rest is dedicated to QBO and all of the apps that connect to or extend QBO.  </a:t>
            </a:r>
            <a:r>
              <a:rPr lang="en" sz="1050">
                <a:solidFill>
                  <a:schemeClr val="dk1"/>
                </a:solidFill>
              </a:rPr>
              <a:t> Intuit steals the best features from not only competitors like Xero, but also it’s APP partners.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research and use the best tech at the time. When Xero was better than QBO we had about 50/50. As QBO started taking their features, we are closer to 90/10 (QBO/Xero)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Top 3 QB Mistakes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setup incorrectly from the start - Chart of Accounts or Settings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050">
                <a:solidFill>
                  <a:schemeClr val="dk1"/>
                </a:solidFill>
              </a:rPr>
              <a:t>Month end close - Not reconciling all accounts - if all accounts (bank, credit card, loan, etc) are not reconciled, you cannot be sure that all information is captured</a:t>
            </a:r>
            <a:endParaRPr sz="105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050">
                <a:solidFill>
                  <a:schemeClr val="dk1"/>
                </a:solidFill>
              </a:rPr>
              <a:t>Owners or Management ignoring their instincts - if it looks or feels wrong, or your accounting person can't explain it, it probably is wrong and worse than you think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073634e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073634e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 the AP feature for 100% of our clients where we manage AP.  This is easily the software that wows our clients the most from the start.  Approvals. ACH </a:t>
            </a:r>
            <a:r>
              <a:rPr lang="en"/>
              <a:t>collections.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9073634e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9073634e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Service-based payroll co vs. tech-forward payroll company.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9073634e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9073634e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P&amp;L - Period of time. Date range. Chart of accounts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Balance Sheet - point in time. A date.  Less comfortable 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Cashflow = period of time. Go here first to see if things make sense</a:t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324" y="698450"/>
            <a:ext cx="6457350" cy="34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143" y="0"/>
            <a:ext cx="3103713" cy="46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4808" y="0"/>
            <a:ext cx="3554384" cy="462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2377" y="0"/>
            <a:ext cx="4979245" cy="46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3628" y="0"/>
            <a:ext cx="5036745" cy="46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8786" y="0"/>
            <a:ext cx="4866428" cy="46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8136" y="0"/>
            <a:ext cx="6187727" cy="46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Q&amp;A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Recap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Recommend QuickBooks Online, Bill.com, and Gusto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Your Financial Statements are your responsibility.  Be comfortable with them from the beginning.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Contact Information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Finance and Accounting Department Assessment Checklist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Dan McCarthy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dan.mccarthy@compasseast.com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3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What is Compass East?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898300" y="947850"/>
            <a:ext cx="593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18288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Our Story</a:t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525" y="947850"/>
            <a:ext cx="2593500" cy="25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965275" y="3615375"/>
            <a:ext cx="24696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Dan McCarthy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Co-founder/President at Compass EAST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15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Compass EAST by the numbers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356725" y="3557825"/>
            <a:ext cx="25155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213300" y="1307200"/>
            <a:ext cx="39015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2011</a:t>
            </a:r>
            <a:endParaRPr sz="4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Founded</a:t>
            </a:r>
            <a:endParaRPr sz="3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50050" y="2789225"/>
            <a:ext cx="32280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rla"/>
                <a:ea typeface="Karla"/>
                <a:cs typeface="Karla"/>
                <a:sym typeface="Karla"/>
              </a:rPr>
              <a:t>17</a:t>
            </a:r>
            <a:endParaRPr sz="48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Team</a:t>
            </a:r>
            <a:endParaRPr sz="18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482600" y="2764950"/>
            <a:ext cx="37116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$75</a:t>
            </a:r>
            <a:r>
              <a:rPr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MM</a:t>
            </a:r>
            <a:endParaRPr sz="4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Managed</a:t>
            </a:r>
            <a:endParaRPr sz="1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572000" y="1307200"/>
            <a:ext cx="35328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rla"/>
                <a:ea typeface="Karla"/>
                <a:cs typeface="Karla"/>
                <a:sym typeface="Karla"/>
              </a:rPr>
              <a:t>$</a:t>
            </a:r>
            <a:r>
              <a:rPr lang="en" sz="4800">
                <a:latin typeface="Karla"/>
                <a:ea typeface="Karla"/>
                <a:cs typeface="Karla"/>
                <a:sym typeface="Karla"/>
              </a:rPr>
              <a:t>97MM</a:t>
            </a:r>
            <a:r>
              <a:rPr lang="en" sz="3000">
                <a:latin typeface="Karla"/>
                <a:ea typeface="Karla"/>
                <a:cs typeface="Karla"/>
                <a:sym typeface="Karla"/>
              </a:rPr>
              <a:t> </a:t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Assets Managed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6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Today’s Goal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Identify proper F&amp;A foundation for early stage companies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Recommended F&amp;A Software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Understanding the impact of systems on the financial statements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20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Core F&amp;A Tech Stack</a:t>
            </a:r>
            <a:r>
              <a:rPr lang="en"/>
              <a:t>	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Accounting System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- Quickbooks Online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Money in / Money Out (AR/AP) - Bill.com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Payroll - Gusto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0475" y="380525"/>
            <a:ext cx="3828100" cy="38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59050" y="22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QBO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59050" y="933475"/>
            <a:ext cx="299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What does it do?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Cloud vs. Desktop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Chart of accounts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Common mistakes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5">
            <a:alphaModFix/>
          </a:blip>
          <a:srcRect b="0" l="0" r="23459" t="0"/>
          <a:stretch/>
        </p:blipFill>
        <p:spPr>
          <a:xfrm>
            <a:off x="3417551" y="225475"/>
            <a:ext cx="5561526" cy="40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16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Bill.com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809175"/>
            <a:ext cx="343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What does it do?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Manual -&gt; Bank Bill Pay -&gt; Bill.com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Save 50% of time on AP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Get paid 2-3x faster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00" y="208631"/>
            <a:ext cx="5051100" cy="424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21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Gusto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816500"/>
            <a:ext cx="3975900" cy="33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E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lectronic onboarding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Compliance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Caging of taxes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1175" y="741772"/>
            <a:ext cx="3975900" cy="3523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9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Statements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19374" r="0" t="0"/>
          <a:stretch/>
        </p:blipFill>
        <p:spPr>
          <a:xfrm>
            <a:off x="0" y="4626500"/>
            <a:ext cx="9144001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200" y="4697427"/>
            <a:ext cx="1655600" cy="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5">
            <a:alphaModFix/>
          </a:blip>
          <a:srcRect b="0" l="0" r="-2301" t="-2301"/>
          <a:stretch/>
        </p:blipFill>
        <p:spPr>
          <a:xfrm>
            <a:off x="540300" y="1172549"/>
            <a:ext cx="1979025" cy="19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3963" y="1172550"/>
            <a:ext cx="2188800" cy="21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4094" y="1172550"/>
            <a:ext cx="1502462" cy="190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563200" y="3157925"/>
            <a:ext cx="1789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Profit &amp; Loss Statement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896600" y="3251225"/>
            <a:ext cx="1346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Balance Sheet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7107350" y="3227950"/>
            <a:ext cx="1175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Cashflow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Statement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